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8" r:id="rId4"/>
    <p:sldId id="277" r:id="rId5"/>
    <p:sldId id="350" r:id="rId6"/>
    <p:sldId id="351" r:id="rId7"/>
    <p:sldId id="257" r:id="rId8"/>
    <p:sldId id="271" r:id="rId9"/>
    <p:sldId id="260" r:id="rId10"/>
    <p:sldId id="272" r:id="rId11"/>
    <p:sldId id="266" r:id="rId12"/>
    <p:sldId id="276" r:id="rId13"/>
    <p:sldId id="273" r:id="rId14"/>
    <p:sldId id="274" r:id="rId15"/>
    <p:sldId id="275" r:id="rId16"/>
    <p:sldId id="267" r:id="rId17"/>
    <p:sldId id="269" r:id="rId18"/>
    <p:sldId id="270" r:id="rId19"/>
    <p:sldId id="268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291" r:id="rId34"/>
    <p:sldId id="292" r:id="rId35"/>
    <p:sldId id="293" r:id="rId36"/>
    <p:sldId id="294" r:id="rId37"/>
    <p:sldId id="295" r:id="rId38"/>
    <p:sldId id="296" r:id="rId39"/>
    <p:sldId id="262" r:id="rId40"/>
    <p:sldId id="281" r:id="rId41"/>
    <p:sldId id="279" r:id="rId42"/>
    <p:sldId id="258" r:id="rId43"/>
    <p:sldId id="349" r:id="rId44"/>
    <p:sldId id="302" r:id="rId45"/>
    <p:sldId id="303" r:id="rId46"/>
    <p:sldId id="304" r:id="rId47"/>
    <p:sldId id="305" r:id="rId48"/>
    <p:sldId id="263" r:id="rId49"/>
    <p:sldId id="306" r:id="rId50"/>
    <p:sldId id="307" r:id="rId51"/>
    <p:sldId id="282" r:id="rId52"/>
    <p:sldId id="283" r:id="rId53"/>
    <p:sldId id="284" r:id="rId54"/>
    <p:sldId id="285" r:id="rId55"/>
    <p:sldId id="286" r:id="rId56"/>
    <p:sldId id="308" r:id="rId57"/>
    <p:sldId id="309" r:id="rId58"/>
    <p:sldId id="310" r:id="rId59"/>
    <p:sldId id="311" r:id="rId60"/>
    <p:sldId id="315" r:id="rId61"/>
    <p:sldId id="337" r:id="rId62"/>
    <p:sldId id="338" r:id="rId63"/>
    <p:sldId id="339" r:id="rId64"/>
    <p:sldId id="340" r:id="rId65"/>
    <p:sldId id="343" r:id="rId66"/>
    <p:sldId id="345" r:id="rId67"/>
    <p:sldId id="321" r:id="rId68"/>
    <p:sldId id="322" r:id="rId69"/>
    <p:sldId id="323" r:id="rId70"/>
    <p:sldId id="324" r:id="rId71"/>
    <p:sldId id="328" r:id="rId72"/>
    <p:sldId id="25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 arduino" id="{B9E5B0AE-2E8A-4040-A4EF-3F1199036F44}">
          <p14:sldIdLst>
            <p14:sldId id="256"/>
            <p14:sldId id="278"/>
            <p14:sldId id="277"/>
            <p14:sldId id="350"/>
            <p14:sldId id="351"/>
            <p14:sldId id="257"/>
            <p14:sldId id="271"/>
            <p14:sldId id="260"/>
            <p14:sldId id="272"/>
            <p14:sldId id="266"/>
            <p14:sldId id="276"/>
            <p14:sldId id="273"/>
            <p14:sldId id="274"/>
            <p14:sldId id="275"/>
            <p14:sldId id="267"/>
            <p14:sldId id="269"/>
            <p14:sldId id="270"/>
            <p14:sldId id="268"/>
          </p14:sldIdLst>
        </p14:section>
        <p14:section name="Light bulb" id="{C68BA98B-A487-C14D-AFDF-71478A0BDAC7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Temperature" id="{B93E0AFD-48F9-43A5-AA61-C7F0ACBEE2B2}">
          <p14:sldIdLst>
            <p14:sldId id="291"/>
            <p14:sldId id="292"/>
            <p14:sldId id="293"/>
            <p14:sldId id="294"/>
            <p14:sldId id="295"/>
            <p14:sldId id="296"/>
            <p14:sldId id="262"/>
          </p14:sldIdLst>
        </p14:section>
        <p14:section name="MICROPHONE" id="{82756953-DC2A-4BD3-882B-DC0583F72D9F}">
          <p14:sldIdLst>
            <p14:sldId id="281"/>
            <p14:sldId id="279"/>
            <p14:sldId id="258"/>
          </p14:sldIdLst>
        </p14:section>
        <p14:section name="dc" id="{C2ED7077-4594-454D-930C-DF1249CEC01F}">
          <p14:sldIdLst>
            <p14:sldId id="349"/>
            <p14:sldId id="302"/>
            <p14:sldId id="303"/>
            <p14:sldId id="304"/>
            <p14:sldId id="305"/>
            <p14:sldId id="263"/>
            <p14:sldId id="306"/>
            <p14:sldId id="307"/>
          </p14:sldIdLst>
        </p14:section>
        <p14:section name="VIBRATION" id="{D1315D83-40D0-43C7-934C-4BA5CB5EB7DA}">
          <p14:sldIdLst>
            <p14:sldId id="282"/>
            <p14:sldId id="283"/>
            <p14:sldId id="284"/>
            <p14:sldId id="285"/>
            <p14:sldId id="286"/>
          </p14:sldIdLst>
        </p14:section>
        <p14:section name="ir track" id="{513E5DEA-A920-4EC9-8695-D6CA725D8DBD}">
          <p14:sldIdLst>
            <p14:sldId id="308"/>
            <p14:sldId id="309"/>
            <p14:sldId id="310"/>
            <p14:sldId id="311"/>
            <p14:sldId id="315"/>
          </p14:sldIdLst>
        </p14:section>
        <p14:section name="ultrasonic" id="{559C7AD3-C9AF-4799-8D12-E3A8185E7615}">
          <p14:sldIdLst>
            <p14:sldId id="337"/>
            <p14:sldId id="338"/>
            <p14:sldId id="339"/>
            <p14:sldId id="340"/>
            <p14:sldId id="343"/>
            <p14:sldId id="345"/>
          </p14:sldIdLst>
        </p14:section>
        <p14:section name="IR Obstacle" id="{1DBE2A06-7556-49A1-9E92-6D0B35AC7674}">
          <p14:sldIdLst>
            <p14:sldId id="321"/>
            <p14:sldId id="322"/>
            <p14:sldId id="323"/>
            <p14:sldId id="324"/>
            <p14:sldId id="328"/>
          </p14:sldIdLst>
        </p14:section>
        <p14:section name="challenge" id="{CD718220-774B-4A87-B0A0-41017300DF4D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F016-C2FE-A924-52C2-9B4E8F9E1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A685-F62D-226B-33C7-2CFBC7D2B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9B391-107A-A80C-5503-09FDE137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1222-0510-5530-893F-BB5B4799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4CF5-109A-E307-0C5F-62A58A1F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5653-2553-24B8-325E-C8FB9D77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039C7-C334-DC99-35CC-F9EFA551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40983-D6CB-E38F-250C-16F62B1B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9C92A-1E29-196F-8EA7-DA489BE9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101EE-AAFA-BAE2-0F3D-DD24A80A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59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7C55A-8095-C5C2-29F7-8498C008A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2D7E4-62A9-F8AB-E60F-1BAA925FD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EC086-A3BB-F925-5BC0-3E3C5BED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C3A63-6F92-19AB-FD80-506F4EA1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3FF0-9C6B-75CB-0056-2500D2A0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56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482E-C3B5-2759-9EAB-BE7CC85E5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42BC3-E381-8176-370B-F5DB57C18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BD8D-5474-EA42-9DC0-7DE45B31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2383-CCDC-E364-7687-727CC3FD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4354-AAD2-1FA3-1A0E-07C66636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4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53CA-CBDE-1F4E-B8BF-66B28B85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7F0A-7779-311F-4F33-2FC87C686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C84A6-BA74-2E7B-D6A4-656E46D5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25D36-3A35-D584-A22A-61C3981B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D6F1-9D78-FA07-4C57-ABEE1C92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50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7B3B-D710-8A7B-6F93-874B1A5B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8D88F-0D09-82A9-5982-8BB85E53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BD647-087C-59DF-B340-E29F7614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C290-99E4-75CC-BCF5-1DF91BBF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F0C16-7332-A145-BD4A-33ACEC1E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0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C55-3C49-BAD6-8873-47DE499A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0D59-8D01-49A3-5F00-9A2BF94E3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85E9F-31A0-C76C-DA3E-3B9520032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8375F-1D14-C21F-8676-9FBE4B4C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54058-668D-28A1-ADE0-7BF440D3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2E4A-2AF8-5782-AFAD-8996F151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75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51D6-3962-A562-5B91-CD821FE2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3FEA-7197-448E-52A2-937A527FD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20FFB-40FD-4171-E1D3-B3778AE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E140D-3885-8F94-E858-BC9A5492D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96356-F566-80FD-5156-F8DE27B6F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F6238-2A65-D548-3E2C-1F3BB6ED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06E13-59EE-E5D5-24A1-D1AD41B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8CFEC-9F80-CBF4-BB00-EB2848C8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95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C084-A002-8359-7994-1D892BF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62B18-4BA5-2002-C9D7-6FCD2D94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D8EC5-3439-56CB-60FF-BC25E681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C18BD-1A4F-88AB-B32D-4F71061E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684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32B02-2125-AD28-32A5-25927B70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B0AC2-01C9-1D92-793D-75369D79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F2B9-4242-7387-BDA1-D608A3B2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24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CE53-B7FA-CDBD-6C30-CBD5832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B61E9-649A-3C14-0159-CEA09B442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9EDD-8B23-BE86-830A-07689C02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C15ED-4279-174B-B156-5104526B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3F596-C6A1-5B06-DDC4-C7DBFDBE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1B1D-0365-CDD1-E353-57484AC3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97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8E2-89CD-003A-8B43-990ECF21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D9B5E-9EE2-AC4A-21F1-01AB4D785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DD441-0FBC-FD3F-E21F-C20C81FD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9BF7-B5F5-7409-F5BE-1437EB1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E81F-4959-88D9-840F-AAB89469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87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EB4F-8AEE-1607-0E5A-91D27CF9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E60C7-7C7B-5E08-F5E2-7449FB803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DE788-B218-EF36-B689-6F6CB681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9008D-3C7C-8FA8-4C41-026BC277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26B1B-C76C-1658-0B4B-B3C753F5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52529-86D5-0147-AF49-FA8BE7D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186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3D7B-74B2-FBF3-7FB2-FA89EEC5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6E54B-D9E8-B410-1756-A9A910369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3F8C3-B4EF-1AE0-430A-8CA7F5E1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EF3A-9ACD-D26F-B49B-91C17637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9B1F5-DD04-B4B8-87CD-D6A2E314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6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3CB79-3F05-A076-2A50-37863CE21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ACBFA-0A43-7293-13F4-41C8D0118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0E21-C77C-8276-BF7E-C2FC42A6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F27E-8FDB-3028-B964-7FCD4C954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C98FD-CA23-3F92-2C81-F5715B97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38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0957-C52E-990F-5740-0D8BBBC1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AE733-EA2A-C777-C96D-676494654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439D-4AD2-0650-7BE9-9865F967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155B-8D1D-5F14-00E1-9FD13A54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8418C-35FD-27E9-315B-6B451AC9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37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0A41-7D0F-206D-A3EF-C84D531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F94A-F1F9-10B8-EEF5-41BDE68EA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C9301-05C2-F0EC-585B-415A4F3DB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E6A59-FE99-50DD-1C71-C359DCBF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2F2EC-CAF9-A9C5-5E55-EE5C60165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713A-16BC-AB52-1F64-7B16068A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B626-B258-9EFD-4376-A15A1165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1A5CD-EB49-E308-6ED7-9E038929E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C3EB4-C6E0-F132-C072-C69DFFDB2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745D2-1606-CF94-E8A1-C408A2185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C803F-C3D0-531A-4DF1-1AC85FE0F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0FFCD-E196-A284-1F32-86724CFE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F2BA2-B0B4-27BC-4F9C-4C15F298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5E5C8-8673-A6A6-B99C-57559A02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C700-FF2E-5D23-D968-C5AFC9F7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F79B3-E8FF-8B96-FDD4-4504F004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16FC2-4097-D57C-C04B-DB234D67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E1EB-EE87-1E98-0E98-59F80AE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91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139DD-2F85-A4B4-A0B3-14CE3FD9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8E3BC-AF48-AD33-63B8-F3111C6C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B2888-326E-4F96-AA62-F5DF5CFF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20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7E4-77C9-DCB0-3B81-9AAE510B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7903-349D-BB42-33D6-3632C8B8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20FFC-7389-5DCE-3492-286B3B018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D8E9A-14A7-BBB8-D2E5-0E89861A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11487-CBD8-F404-CAA2-A1C8D652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35920-7D26-6B1E-00A8-03FDED56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95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589C-70E3-79A4-9388-012152C0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490C8-78DE-5AD4-7938-C8CF05D20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780FA-877F-1CC0-1EDE-5678FC3F2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B4CBA-2830-B776-6FDE-957D065C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C9730-C2EE-F60B-AC7C-CC474F8F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AB393-6C2F-6630-347F-9CAD7003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15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3B84C-D98D-1410-73C5-831A4BF7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2FD11-0648-6467-7032-E5F920E08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1697-E9DF-1A5C-D2F3-38A1F3D7D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CAFF38-4383-4D67-9543-B4720432CB49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8B54F-896F-1099-203D-C45B0C925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AFF7-D65B-D1C9-2A31-1DE35D4B7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70C90-D7B0-4F3E-B637-2EF12B2F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2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6EF08-BEB6-CBF5-DFBB-6CB8257F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B67B3-1CC8-D358-5240-D74D51804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E708-0DCB-4B02-D151-D87E4DFF6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9993F1-66B0-4372-92EC-A3B4958F027E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2608-89EE-9270-9D7D-86EBFCC74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4DEA2-810F-1208-FC27-0BCA3DAD3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A2C880-0565-4300-9632-D2A70F775F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7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</a:br>
            <a: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B9A1AF3D-4EBE-43B1-558D-603D7817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82" y="264015"/>
            <a:ext cx="3483584" cy="527816"/>
          </a:xfrm>
          <a:prstGeom prst="rect">
            <a:avLst/>
          </a:prstGeom>
        </p:spPr>
      </p:pic>
      <p:pic>
        <p:nvPicPr>
          <p:cNvPr id="3" name="Picture 2" descr="A blue and yellow logo&#10;&#10;Description automatically generated">
            <a:extLst>
              <a:ext uri="{FF2B5EF4-FFF2-40B4-BE49-F238E27FC236}">
                <a16:creationId xmlns:a16="http://schemas.microsoft.com/office/drawing/2014/main" id="{6CEFE362-26D0-45DF-DF82-FFA8470DB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09" y="176859"/>
            <a:ext cx="646388" cy="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8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2C4F26-7949-421B-CDA6-746A01CB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52" y="1963291"/>
            <a:ext cx="3743457" cy="35959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D5083-5801-1FAF-FB44-96D83C06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10" y="2160860"/>
            <a:ext cx="3962953" cy="32008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B12F27-EE98-CF9A-5679-4905339F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确认串口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31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0A8F-FF34-165C-8636-3762C4CD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912" y="2026224"/>
            <a:ext cx="3108203" cy="242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45A44-EA7D-B653-2E58-5D3FCBF3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401" y="2342621"/>
            <a:ext cx="3353268" cy="13622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C9928C-A5F1-0952-E4F2-9F59DAEA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上传到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347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56CFF-ABE1-D435-054F-930BDB9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66" y="2652604"/>
            <a:ext cx="2314898" cy="1552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B0E06-F7E9-9EC8-B283-2F6AFD9A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893" y="2223919"/>
            <a:ext cx="3419952" cy="2410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F4213-906A-953D-D7C0-1FBF7F2DE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374" y="2528762"/>
            <a:ext cx="3410426" cy="16766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8072C3-316E-2EC4-FEFC-6FB7CDBC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开启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80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4AB36-E685-7C78-0AE1-53C8F03C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2" y="1701079"/>
            <a:ext cx="61245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1DC3D3-82AA-E1F6-D461-8806BD17E5C8}"/>
              </a:ext>
            </a:extLst>
          </p:cNvPr>
          <p:cNvSpPr txBox="1">
            <a:spLocks/>
          </p:cNvSpPr>
          <p:nvPr/>
        </p:nvSpPr>
        <p:spPr>
          <a:xfrm>
            <a:off x="1523999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如果不是写 </a:t>
            </a:r>
            <a:r>
              <a:rPr lang="en-US" altLang="zh-TW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？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58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面包板外观图片">
            <a:extLst>
              <a:ext uri="{FF2B5EF4-FFF2-40B4-BE49-F238E27FC236}">
                <a16:creationId xmlns:a16="http://schemas.microsoft.com/office/drawing/2014/main" id="{8777F287-08F2-EA17-A0FB-066E22AA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1" b="11854"/>
          <a:stretch/>
        </p:blipFill>
        <p:spPr bwMode="auto">
          <a:xfrm rot="16200000">
            <a:off x="2382981" y="1641763"/>
            <a:ext cx="5638800" cy="38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100" name="Picture 4" descr="面包板电源轨2">
            <a:extLst>
              <a:ext uri="{FF2B5EF4-FFF2-40B4-BE49-F238E27FC236}">
                <a16:creationId xmlns:a16="http://schemas.microsoft.com/office/drawing/2014/main" id="{185A20CB-1B29-F0B6-41C5-F0026888D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081"/>
          <a:stretch/>
        </p:blipFill>
        <p:spPr bwMode="auto">
          <a:xfrm>
            <a:off x="7417372" y="826077"/>
            <a:ext cx="3803076" cy="5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68B1A8-5B8E-6743-E135-9ED02200F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B1CAF40-BE93-3537-BEBC-B83FFAF3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36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098" name="Picture 2" descr="面包板电源轨">
            <a:extLst>
              <a:ext uri="{FF2B5EF4-FFF2-40B4-BE49-F238E27FC236}">
                <a16:creationId xmlns:a16="http://schemas.microsoft.com/office/drawing/2014/main" id="{37AFB686-83EF-1A23-B294-EEF5968DE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2" b="12039"/>
          <a:stretch/>
        </p:blipFill>
        <p:spPr bwMode="auto">
          <a:xfrm>
            <a:off x="2954481" y="1122218"/>
            <a:ext cx="7326225" cy="503959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412B7D4-E0C3-1181-A0C7-5F484BDB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FFF3062B-0E16-B629-D988-1CF2D23A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68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3076" name="Picture 4" descr="面包板接线轨-1">
            <a:extLst>
              <a:ext uri="{FF2B5EF4-FFF2-40B4-BE49-F238E27FC236}">
                <a16:creationId xmlns:a16="http://schemas.microsoft.com/office/drawing/2014/main" id="{245A867F-C6B2-AAD0-76CB-2903BB8F3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9" b="11303"/>
          <a:stretch/>
        </p:blipFill>
        <p:spPr bwMode="auto">
          <a:xfrm>
            <a:off x="2705100" y="1153391"/>
            <a:ext cx="7554746" cy="5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AF8FBB2-278E-D0F1-AB29-40E93540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B63A69C-DEF3-5CDF-49C5-CB84B323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3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7DA2B-8DCF-2A91-56DF-B3F09F0C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3074" name="Picture 2" descr="面包板尺寸说明">
            <a:extLst>
              <a:ext uri="{FF2B5EF4-FFF2-40B4-BE49-F238E27FC236}">
                <a16:creationId xmlns:a16="http://schemas.microsoft.com/office/drawing/2014/main" id="{385A58C3-1337-79CE-414E-993FAA05F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8"/>
          <a:stretch/>
        </p:blipFill>
        <p:spPr bwMode="auto">
          <a:xfrm>
            <a:off x="5715000" y="1091044"/>
            <a:ext cx="5638800" cy="515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面包板接线轨-2">
            <a:extLst>
              <a:ext uri="{FF2B5EF4-FFF2-40B4-BE49-F238E27FC236}">
                <a16:creationId xmlns:a16="http://schemas.microsoft.com/office/drawing/2014/main" id="{4C6B6851-49B3-2FEB-01D5-ACEC2AF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6909" y="1992456"/>
            <a:ext cx="5123095" cy="28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B5128C4-5ED3-542F-5285-B5A644C0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B115AFA-C6DD-0217-21CF-C1EBB107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49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小灯泡模块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3FAE01-C420-8DB1-8EB7-FF1EA30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5235160-F5D2-9359-C5F2-10F246B0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4AB36-E685-7C78-0AE1-53C8F03C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2" y="1701079"/>
            <a:ext cx="61245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C7748-6ACE-9060-11C7-43984096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准备物品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17641-3B4A-D703-9E37-86B7CF33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Arduino</a:t>
            </a:r>
            <a:r>
              <a:rPr kumimoji="1" lang="zh-CN" altLang="en-US" dirty="0"/>
              <a:t> </a:t>
            </a:r>
            <a:r>
              <a:rPr kumimoji="1" lang="en-US" altLang="zh-CN" dirty="0"/>
              <a:t>uno</a:t>
            </a:r>
            <a:r>
              <a:rPr kumimoji="1" lang="zh-CN" altLang="en-US" dirty="0"/>
              <a:t>主板</a:t>
            </a:r>
            <a:endParaRPr kumimoji="1" lang="en-US" altLang="zh-CN" dirty="0"/>
          </a:p>
          <a:p>
            <a:r>
              <a:rPr kumimoji="1" lang="en-US" altLang="zh-CN" dirty="0"/>
              <a:t>LED</a:t>
            </a:r>
            <a:r>
              <a:rPr kumimoji="1" lang="zh-CN" altLang="en-US" dirty="0"/>
              <a:t>小灯泡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endParaRPr kumimoji="1" lang="en-US" altLang="zh-CN" dirty="0"/>
          </a:p>
          <a:p>
            <a:r>
              <a:rPr kumimoji="1" lang="zh-CN" altLang="en-US" dirty="0"/>
              <a:t>面包板</a:t>
            </a:r>
            <a:endParaRPr kumimoji="1" lang="en-US" altLang="zh-CN" dirty="0"/>
          </a:p>
          <a:p>
            <a:r>
              <a:rPr kumimoji="1" lang="en-US" altLang="zh-CN" dirty="0"/>
              <a:t>1k</a:t>
            </a:r>
            <a:r>
              <a:rPr kumimoji="1" lang="zh-CN" altLang="en-US" dirty="0"/>
              <a:t>电阻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endParaRPr kumimoji="1" lang="en-US" altLang="zh-CN" dirty="0"/>
          </a:p>
          <a:p>
            <a:r>
              <a:rPr kumimoji="1" lang="zh-CN" altLang="en-US" dirty="0"/>
              <a:t>跳线一些</a:t>
            </a:r>
            <a:endParaRPr kumimoji="1" lang="en-US" altLang="zh-CN" dirty="0"/>
          </a:p>
          <a:p>
            <a:r>
              <a:rPr kumimoji="1" lang="en-US" altLang="zh-CN" dirty="0"/>
              <a:t>USB</a:t>
            </a:r>
            <a:r>
              <a:rPr kumimoji="1" lang="zh-CN" altLang="en-US" dirty="0"/>
              <a:t>数据线</a:t>
            </a:r>
          </a:p>
        </p:txBody>
      </p:sp>
    </p:spTree>
    <p:extLst>
      <p:ext uri="{BB962C8B-B14F-4D97-AF65-F5344CB8AC3E}">
        <p14:creationId xmlns:p14="http://schemas.microsoft.com/office/powerpoint/2010/main" val="74409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3B92-CC2B-834D-2B52-5DA38A8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原理示意图</a:t>
            </a:r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3174FF93-3462-C1EB-BCE0-442BDCCB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407" y="1825625"/>
            <a:ext cx="8249186" cy="4351338"/>
          </a:xfrm>
        </p:spPr>
      </p:pic>
    </p:spTree>
    <p:extLst>
      <p:ext uri="{BB962C8B-B14F-4D97-AF65-F5344CB8AC3E}">
        <p14:creationId xmlns:p14="http://schemas.microsoft.com/office/powerpoint/2010/main" val="339097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C5CE3-C804-869D-DDC3-290F7158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如图所示连接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C256B-687D-2173-748A-E9B291D2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E6E67-E584-94D6-C94E-21311F55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7739"/>
            <a:ext cx="7772400" cy="57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710F2-61F9-6BC2-00C2-3F96A7B0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实物图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E70D4-D1E5-67B1-2DF8-701FD90B8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7173" cy="4351338"/>
          </a:xfrm>
        </p:spPr>
        <p:txBody>
          <a:bodyPr/>
          <a:lstStyle/>
          <a:p>
            <a:r>
              <a:rPr kumimoji="1" lang="zh-CN" altLang="en-US" dirty="0"/>
              <a:t>注意区分二极管的长脚和短脚，长脚有关的那一端线要连接到板子的</a:t>
            </a:r>
            <a:r>
              <a:rPr kumimoji="1" lang="en-US" altLang="zh-CN" dirty="0"/>
              <a:t>5v</a:t>
            </a:r>
            <a:r>
              <a:rPr kumimoji="1" lang="zh-CN" altLang="en-US" dirty="0"/>
              <a:t>部分，短线有关的那一端线连接到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号串口</a:t>
            </a:r>
            <a:endParaRPr kumimoji="1" lang="en-US" altLang="zh-CN" dirty="0"/>
          </a:p>
          <a:p>
            <a:r>
              <a:rPr kumimoji="1" lang="zh-CN" altLang="en-US" dirty="0"/>
              <a:t>因为二极管是单向的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FD74A3-B77E-9664-53BB-1A712FCB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48669" y="1016277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F38DF7-CD45-4D22-FF95-EB336D80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7" y="902456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81CC3A-F944-975E-4C70-59519F01695E}"/>
              </a:ext>
            </a:extLst>
          </p:cNvPr>
          <p:cNvSpPr txBox="1"/>
          <p:nvPr/>
        </p:nvSpPr>
        <p:spPr>
          <a:xfrm>
            <a:off x="728869" y="3313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首先我们点击机器人模块</a:t>
            </a:r>
          </a:p>
        </p:txBody>
      </p:sp>
    </p:spTree>
    <p:extLst>
      <p:ext uri="{BB962C8B-B14F-4D97-AF65-F5344CB8AC3E}">
        <p14:creationId xmlns:p14="http://schemas.microsoft.com/office/powerpoint/2010/main" val="522529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2D1602-4055-A410-7526-869A6854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4" y="1804913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44F260-E822-8D74-E3E6-4481A945010A}"/>
              </a:ext>
            </a:extLst>
          </p:cNvPr>
          <p:cNvSpPr txBox="1"/>
          <p:nvPr/>
        </p:nvSpPr>
        <p:spPr>
          <a:xfrm>
            <a:off x="795184" y="1139687"/>
            <a:ext cx="97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senor</a:t>
            </a:r>
            <a:r>
              <a:rPr kumimoji="1" lang="zh-CN" altLang="en-US" dirty="0"/>
              <a:t>主程序，拖动到右侧区域，</a:t>
            </a:r>
            <a:r>
              <a:rPr kumimoji="1" lang="en-US" altLang="zh-CN" dirty="0"/>
              <a:t>senor</a:t>
            </a:r>
            <a:r>
              <a:rPr kumimoji="1" lang="zh-CN" altLang="en-US" dirty="0"/>
              <a:t>主程序是一个“开始”的按钮，标志着我们控制的开始</a:t>
            </a:r>
          </a:p>
        </p:txBody>
      </p:sp>
    </p:spTree>
    <p:extLst>
      <p:ext uri="{BB962C8B-B14F-4D97-AF65-F5344CB8AC3E}">
        <p14:creationId xmlns:p14="http://schemas.microsoft.com/office/powerpoint/2010/main" val="316349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CD6635-26ED-577E-B455-F562720E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788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1AC92D-19AC-C4C8-D231-83A3101ABE99}"/>
              </a:ext>
            </a:extLst>
          </p:cNvPr>
          <p:cNvSpPr txBox="1"/>
          <p:nvPr/>
        </p:nvSpPr>
        <p:spPr>
          <a:xfrm>
            <a:off x="940904" y="82163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拖动模块，选择数字口</a:t>
            </a:r>
            <a:r>
              <a:rPr kumimoji="1" lang="en-US" altLang="zh-CN" dirty="0"/>
              <a:t>9</a:t>
            </a:r>
            <a:r>
              <a:rPr kumimoji="1" lang="zh-CN" altLang="en-US" dirty="0"/>
              <a:t>输出为低电平</a:t>
            </a:r>
          </a:p>
        </p:txBody>
      </p:sp>
    </p:spTree>
    <p:extLst>
      <p:ext uri="{BB962C8B-B14F-4D97-AF65-F5344CB8AC3E}">
        <p14:creationId xmlns:p14="http://schemas.microsoft.com/office/powerpoint/2010/main" val="8752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E653AE-9D7F-05E5-B18D-3C29434A947E}"/>
              </a:ext>
            </a:extLst>
          </p:cNvPr>
          <p:cNvSpPr txBox="1"/>
          <p:nvPr/>
        </p:nvSpPr>
        <p:spPr>
          <a:xfrm>
            <a:off x="649357" y="6117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在编辑中打开arduino模式，根据在前一个任务所学的知识，上传到板子</a:t>
            </a:r>
          </a:p>
          <a:p>
            <a:r>
              <a:rPr lang="zh-CN" altLang="en-US" dirty="0"/>
              <a:t>运行成功的话，你就点亮了你的第一个灯泡！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0EF709-6823-2040-9264-849B4180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5" y="1535090"/>
            <a:ext cx="7772400" cy="50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0C0A902-6482-5ABD-29E1-5BF35456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58" y="169376"/>
            <a:ext cx="7772400" cy="63234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6E4A3E-B533-E536-92D5-EB3562E9EB14}"/>
              </a:ext>
            </a:extLst>
          </p:cNvPr>
          <p:cNvSpPr txBox="1"/>
          <p:nvPr/>
        </p:nvSpPr>
        <p:spPr>
          <a:xfrm>
            <a:off x="516835" y="5035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接下来，我们想让更多的灯泡加入其中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764C29-9B16-0DF8-4188-1E2CE2C03DE6}"/>
              </a:ext>
            </a:extLst>
          </p:cNvPr>
          <p:cNvSpPr txBox="1"/>
          <p:nvPr/>
        </p:nvSpPr>
        <p:spPr>
          <a:xfrm>
            <a:off x="516835" y="3059668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同学们可以根据上一个灯泡，将其他的灯泡分别连接到</a:t>
            </a:r>
            <a:r>
              <a:rPr kumimoji="1" lang="en-US" altLang="zh-CN" dirty="0"/>
              <a:t>2-8</a:t>
            </a:r>
            <a:r>
              <a:rPr kumimoji="1" lang="zh-CN" altLang="en-US" dirty="0"/>
              <a:t>串口</a:t>
            </a:r>
          </a:p>
        </p:txBody>
      </p:sp>
    </p:spTree>
    <p:extLst>
      <p:ext uri="{BB962C8B-B14F-4D97-AF65-F5344CB8AC3E}">
        <p14:creationId xmlns:p14="http://schemas.microsoft.com/office/powerpoint/2010/main" val="325892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FB28B-99D2-53CE-3E16-3B835AE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二极管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61D13-7FF2-5A56-5D0F-0020584AD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为什么低电平的时候灯泡可以亮，但是高电平的时候灯泡亮不起来呢？</a:t>
            </a:r>
          </a:p>
          <a:p>
            <a:r>
              <a:rPr kumimoji="1" lang="zh-CN" altLang="en-US" dirty="0"/>
              <a:t>原因是二极管中需要有电流通过才可以亮起来，但是它只允许电流从它长的脚走向短脚，根据我们的连接方式，长脚连接的是电源端，我们也可以把它叫做小溪的上游，当串口</a:t>
            </a:r>
            <a:r>
              <a:rPr kumimoji="1" lang="en-US" altLang="zh-CN" dirty="0"/>
              <a:t>9</a:t>
            </a:r>
            <a:r>
              <a:rPr kumimoji="1" lang="zh-CN" altLang="en-US" dirty="0"/>
              <a:t>处于高电平的状态时，其实相当于小溪的下游被水闸的闸门给堵住了，水流不过去，二极管灯泡自然也就亮不起来了。</a:t>
            </a:r>
          </a:p>
          <a:p>
            <a:r>
              <a:rPr kumimoji="1" lang="zh-CN" altLang="en-US" dirty="0"/>
              <a:t>同学们你们可以根据这个原理，设计出让灯泡依次亮起的程序吗？</a:t>
            </a:r>
          </a:p>
        </p:txBody>
      </p:sp>
    </p:spTree>
    <p:extLst>
      <p:ext uri="{BB962C8B-B14F-4D97-AF65-F5344CB8AC3E}">
        <p14:creationId xmlns:p14="http://schemas.microsoft.com/office/powerpoint/2010/main" val="351391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1B0-1DE7-F44B-EE78-920888CB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3</a:t>
            </a:fld>
            <a:endParaRPr lang="en-GB" dirty="0"/>
          </a:p>
        </p:txBody>
      </p:sp>
      <p:pic>
        <p:nvPicPr>
          <p:cNvPr id="10242" name="Picture 2" descr="Arduino Uno Rev3 — Arduino Official Store">
            <a:extLst>
              <a:ext uri="{FF2B5EF4-FFF2-40B4-BE49-F238E27FC236}">
                <a16:creationId xmlns:a16="http://schemas.microsoft.com/office/drawing/2014/main" id="{EC718A94-9086-F666-2636-D917C001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33" y="1218472"/>
            <a:ext cx="3518893" cy="26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223DF-3031-64CD-84F9-1DAA487D298B}"/>
              </a:ext>
            </a:extLst>
          </p:cNvPr>
          <p:cNvSpPr txBox="1"/>
          <p:nvPr/>
        </p:nvSpPr>
        <p:spPr>
          <a:xfrm>
            <a:off x="838200" y="15288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Arduino UNO </a:t>
            </a:r>
            <a:r>
              <a:rPr lang="zh-TW" alt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是什么？</a:t>
            </a:r>
            <a:endParaRPr lang="en-GB" sz="3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Arduino Uno 学习第一课，编程准备_arduino uno教程-CSDN博客">
            <a:extLst>
              <a:ext uri="{FF2B5EF4-FFF2-40B4-BE49-F238E27FC236}">
                <a16:creationId xmlns:a16="http://schemas.microsoft.com/office/drawing/2014/main" id="{DA983A37-CA9C-3D1D-6ED8-B4F2CFBD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5" y="2674374"/>
            <a:ext cx="7858535" cy="40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6F89F-CD27-35C5-A81C-03F586EC26BA}"/>
              </a:ext>
            </a:extLst>
          </p:cNvPr>
          <p:cNvSpPr txBox="1"/>
          <p:nvPr/>
        </p:nvSpPr>
        <p:spPr>
          <a:xfrm>
            <a:off x="8731044" y="3846352"/>
            <a:ext cx="3126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开发板系列名： </a:t>
            </a:r>
            <a:r>
              <a:rPr lang="en-US" altLang="zh-TW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UNO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93577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8C2F5-BE15-2BA1-27A2-1A3A9DD4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2FC3-FB7C-E705-5441-411174214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6BD6CB-F323-4103-6452-167BF0C7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027906"/>
            <a:ext cx="7772400" cy="5053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6623E7-63B6-1027-DC43-4A2EF258789A}"/>
              </a:ext>
            </a:extLst>
          </p:cNvPr>
          <p:cNvSpPr txBox="1"/>
          <p:nvPr/>
        </p:nvSpPr>
        <p:spPr>
          <a:xfrm>
            <a:off x="348271" y="562604"/>
            <a:ext cx="114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通过这样的方式，我们实现了在关闭第一个灯泡开关的同时，开启了第二个灯泡的开关，实现了灯泡的依次亮起</a:t>
            </a:r>
          </a:p>
        </p:txBody>
      </p:sp>
    </p:spTree>
    <p:extLst>
      <p:ext uri="{BB962C8B-B14F-4D97-AF65-F5344CB8AC3E}">
        <p14:creationId xmlns:p14="http://schemas.microsoft.com/office/powerpoint/2010/main" val="2313236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94E483-F1A1-DE45-5B97-DD006EA43A88}"/>
              </a:ext>
            </a:extLst>
          </p:cNvPr>
          <p:cNvSpPr txBox="1"/>
          <p:nvPr/>
        </p:nvSpPr>
        <p:spPr>
          <a:xfrm>
            <a:off x="1060174" y="543339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接下来，我们加入一个操作，让这个变成一个循环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CAF61-D8B5-E9E8-36A2-C636F283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57" y="1139687"/>
            <a:ext cx="7772400" cy="50530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A3F893-EAF4-3402-A6EA-514BE2433992}"/>
              </a:ext>
            </a:extLst>
          </p:cNvPr>
          <p:cNvSpPr txBox="1"/>
          <p:nvPr/>
        </p:nvSpPr>
        <p:spPr>
          <a:xfrm>
            <a:off x="940957" y="6211669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就这样，大功告成啦，我们可以实现灯泡</a:t>
            </a:r>
            <a:r>
              <a:rPr kumimoji="1" lang="en-US" altLang="zh-CN" dirty="0"/>
              <a:t>12</a:t>
            </a:r>
            <a:r>
              <a:rPr kumimoji="1" lang="zh-CN" altLang="en-US" dirty="0"/>
              <a:t>的不停开关</a:t>
            </a:r>
          </a:p>
          <a:p>
            <a:r>
              <a:rPr kumimoji="1" lang="zh-CN" altLang="en-US" dirty="0"/>
              <a:t>请你想一想，我们如何实现八个灯泡的不停开关呢？设计一个程序试一试吧！</a:t>
            </a:r>
          </a:p>
        </p:txBody>
      </p:sp>
    </p:spTree>
    <p:extLst>
      <p:ext uri="{BB962C8B-B14F-4D97-AF65-F5344CB8AC3E}">
        <p14:creationId xmlns:p14="http://schemas.microsoft.com/office/powerpoint/2010/main" val="164027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温度传感器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8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DS18b20 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温度传感器模块*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3" name="图片 2" descr="图片包含 游戏机, 电路&#10;&#10;描述已自动生成">
            <a:extLst>
              <a:ext uri="{FF2B5EF4-FFF2-40B4-BE49-F238E27FC236}">
                <a16:creationId xmlns:a16="http://schemas.microsoft.com/office/drawing/2014/main" id="{653C5C81-8748-CD06-82A4-199ECDB7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253" y="1866976"/>
            <a:ext cx="2724290" cy="2019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A10BE7-6DE8-ACB4-BD01-D7183DAB3D73}"/>
              </a:ext>
            </a:extLst>
          </p:cNvPr>
          <p:cNvSpPr txBox="1"/>
          <p:nvPr/>
        </p:nvSpPr>
        <p:spPr>
          <a:xfrm>
            <a:off x="9919046" y="3632493"/>
            <a:ext cx="199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温度传感器</a:t>
            </a:r>
          </a:p>
        </p:txBody>
      </p:sp>
    </p:spTree>
    <p:extLst>
      <p:ext uri="{BB962C8B-B14F-4D97-AF65-F5344CB8AC3E}">
        <p14:creationId xmlns:p14="http://schemas.microsoft.com/office/powerpoint/2010/main" val="274074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C2B712B-E86B-66F3-8AD8-BBAD9AA1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6" y="160140"/>
            <a:ext cx="5291666" cy="4974166"/>
          </a:xfrm>
          <a:prstGeom prst="rect">
            <a:avLst/>
          </a:prstGeom>
        </p:spPr>
      </p:pic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11A9204B-2D9D-9FB5-E73B-65467CBE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12" y="390485"/>
            <a:ext cx="5291667" cy="23151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8511D4-6DF1-C3AD-31BA-2F076B620509}"/>
              </a:ext>
            </a:extLst>
          </p:cNvPr>
          <p:cNvSpPr txBox="1"/>
          <p:nvPr/>
        </p:nvSpPr>
        <p:spPr>
          <a:xfrm>
            <a:off x="5563182" y="2987505"/>
            <a:ext cx="650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额外库的选择</a:t>
            </a:r>
            <a:endParaRPr lang="en-US" altLang="zh-CN" b="1" dirty="0"/>
          </a:p>
          <a:p>
            <a:r>
              <a:rPr lang="zh-CN" altLang="en-US" dirty="0"/>
              <a:t>点击拓展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拓展管理器，出现左图所示。然后点击右下角添加拓展，在电脑文件中选择到</a:t>
            </a:r>
            <a:r>
              <a:rPr lang="en-US" altLang="zh-CN" dirty="0">
                <a:sym typeface="Wingdings" panose="05000000000000000000" pitchFamily="2" charset="2"/>
              </a:rPr>
              <a:t>Hsu_DS18B20_Termerat.zip</a:t>
            </a:r>
            <a:r>
              <a:rPr lang="zh-CN" altLang="en-US" dirty="0">
                <a:sym typeface="Wingdings" panose="05000000000000000000" pitchFamily="2" charset="2"/>
              </a:rPr>
              <a:t>的文件，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成功后所示如左图，即代表已被添加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48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图示, 应用程序&#10;&#10;描述已自动生成">
            <a:extLst>
              <a:ext uri="{FF2B5EF4-FFF2-40B4-BE49-F238E27FC236}">
                <a16:creationId xmlns:a16="http://schemas.microsoft.com/office/drawing/2014/main" id="{3301A75B-0C07-2E20-D62F-DE322325C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36" y="-122739"/>
            <a:ext cx="1015873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34357B-BDB0-9A62-1ED2-3F5B36A34A39}"/>
              </a:ext>
            </a:extLst>
          </p:cNvPr>
          <p:cNvSpPr txBox="1"/>
          <p:nvPr/>
        </p:nvSpPr>
        <p:spPr>
          <a:xfrm>
            <a:off x="1540365" y="2147919"/>
            <a:ext cx="6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C147E5-20B7-A948-E8F7-A4266D8DA1F1}"/>
              </a:ext>
            </a:extLst>
          </p:cNvPr>
          <p:cNvSpPr txBox="1"/>
          <p:nvPr/>
        </p:nvSpPr>
        <p:spPr>
          <a:xfrm>
            <a:off x="8738964" y="2712515"/>
            <a:ext cx="229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温度传感器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89953-B7C5-EFC8-2DE1-80BC11F411FA}"/>
              </a:ext>
            </a:extLst>
          </p:cNvPr>
          <p:cNvSpPr txBox="1"/>
          <p:nvPr/>
        </p:nvSpPr>
        <p:spPr>
          <a:xfrm>
            <a:off x="79780" y="85917"/>
            <a:ext cx="246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操作概览</a:t>
            </a:r>
          </a:p>
        </p:txBody>
      </p:sp>
    </p:spTree>
    <p:extLst>
      <p:ext uri="{BB962C8B-B14F-4D97-AF65-F5344CB8AC3E}">
        <p14:creationId xmlns:p14="http://schemas.microsoft.com/office/powerpoint/2010/main" val="2892162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BAC0A1-4E17-352F-8152-A86F9EBD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300" y="49097"/>
            <a:ext cx="6780911" cy="64253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E1A134-E590-744A-803A-B91A7BDA357A}"/>
              </a:ext>
            </a:extLst>
          </p:cNvPr>
          <p:cNvSpPr txBox="1"/>
          <p:nvPr/>
        </p:nvSpPr>
        <p:spPr>
          <a:xfrm>
            <a:off x="5423567" y="133983"/>
            <a:ext cx="6097162" cy="5047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主程序部分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在图中的顶部，有一个绿色的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“sensor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主程序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块。这表示我们正在编写一个控制传感器的主程序。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设置串口波特率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这个块下面有一个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设置串口波特率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9600”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块。这个步骤的作用是设置电脑和传感器之间通信的速度为每秒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9600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个比特。就像你和朋友说话时需要约定一个说话速度一样，过快或者过慢都会很难受，电脑可以被设置接受来自传感器传输的特定速度，也就是特定波特率，这里我们约定了数据传输的速度。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设置传感器引脚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接下来是一个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“Set: DS18B20_NO 0 at Pin 8”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块。这里我们告诉程序使用编号为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DS18B20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温度传感器，并且这个传感器连接在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号引脚（接口）上。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EF93A0-55F5-7E0A-BD88-444446124C0A}"/>
              </a:ext>
            </a:extLst>
          </p:cNvPr>
          <p:cNvSpPr txBox="1"/>
          <p:nvPr/>
        </p:nvSpPr>
        <p:spPr>
          <a:xfrm>
            <a:off x="156574" y="288099"/>
            <a:ext cx="338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图形化编程部分</a:t>
            </a:r>
          </a:p>
        </p:txBody>
      </p:sp>
    </p:spTree>
    <p:extLst>
      <p:ext uri="{BB962C8B-B14F-4D97-AF65-F5344CB8AC3E}">
        <p14:creationId xmlns:p14="http://schemas.microsoft.com/office/powerpoint/2010/main" val="1057704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055139-44FB-D909-CFB5-5709A93FC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3378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582C66-B9E3-5FAC-1F80-8F9D65DAA9DF}"/>
              </a:ext>
            </a:extLst>
          </p:cNvPr>
          <p:cNvSpPr txBox="1"/>
          <p:nvPr/>
        </p:nvSpPr>
        <p:spPr>
          <a:xfrm>
            <a:off x="4910947" y="1599838"/>
            <a:ext cx="6132064" cy="1869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重复执行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在这个块下面有一个黄色的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重复执行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块，表示里面的指令会不停地重复执行，直到我们手动停止程序。</a:t>
            </a:r>
          </a:p>
        </p:txBody>
      </p:sp>
    </p:spTree>
    <p:extLst>
      <p:ext uri="{BB962C8B-B14F-4D97-AF65-F5344CB8AC3E}">
        <p14:creationId xmlns:p14="http://schemas.microsoft.com/office/powerpoint/2010/main" val="6906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89032059-B203-A858-33D2-1742D9CE1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68" y="0"/>
            <a:ext cx="732826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D46B70-7E21-8FE4-634B-B64967E153FB}"/>
              </a:ext>
            </a:extLst>
          </p:cNvPr>
          <p:cNvSpPr txBox="1"/>
          <p:nvPr/>
        </p:nvSpPr>
        <p:spPr>
          <a:xfrm>
            <a:off x="537472" y="272226"/>
            <a:ext cx="1437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实物结果图</a:t>
            </a:r>
          </a:p>
        </p:txBody>
      </p:sp>
    </p:spTree>
    <p:extLst>
      <p:ext uri="{BB962C8B-B14F-4D97-AF65-F5344CB8AC3E}">
        <p14:creationId xmlns:p14="http://schemas.microsoft.com/office/powerpoint/2010/main" val="289794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F2480D-850E-A516-FCB0-F768ED6E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54855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麦克风模块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F8695-66B5-C3A3-13B1-E1C7A4BB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5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B5AC09D-6393-779D-6907-2B20DCC2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137EE6A-40FB-7AD7-E8B9-D9751C668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40B23-5F5F-990E-7B56-10E19D9C9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965" y="1049764"/>
            <a:ext cx="10392697" cy="554422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B4BA11-D6B9-50BD-753D-F4F88D3C2862}"/>
              </a:ext>
            </a:extLst>
          </p:cNvPr>
          <p:cNvCxnSpPr/>
          <p:nvPr/>
        </p:nvCxnSpPr>
        <p:spPr>
          <a:xfrm>
            <a:off x="6017342" y="3578942"/>
            <a:ext cx="835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3496B2-D68B-E7D5-5494-9F79E977356D}"/>
              </a:ext>
            </a:extLst>
          </p:cNvPr>
          <p:cNvSpPr txBox="1"/>
          <p:nvPr/>
        </p:nvSpPr>
        <p:spPr>
          <a:xfrm>
            <a:off x="5884606" y="3601270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拖动模块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3E7BE-5276-E39A-CE75-0FA68FE66D40}"/>
              </a:ext>
            </a:extLst>
          </p:cNvPr>
          <p:cNvSpPr/>
          <p:nvPr/>
        </p:nvSpPr>
        <p:spPr>
          <a:xfrm>
            <a:off x="4355690" y="1219200"/>
            <a:ext cx="7256207" cy="5435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97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ECD94-0321-69ED-F61E-1AACE2AE1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FBDB9-6A49-7AF4-EA15-1C1A029CC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5328F-1C0A-D6C0-3E91-41F6FC61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67"/>
            <a:ext cx="12192000" cy="66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2D4F73-D0FA-6D00-C480-F143355F1C9E}"/>
              </a:ext>
            </a:extLst>
          </p:cNvPr>
          <p:cNvSpPr txBox="1"/>
          <p:nvPr/>
        </p:nvSpPr>
        <p:spPr>
          <a:xfrm>
            <a:off x="619932" y="599268"/>
            <a:ext cx="578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程序目标：对麦克风说话时，小灯会亮起</a:t>
            </a:r>
            <a:endParaRPr lang="en-US" altLang="zh-CN" dirty="0"/>
          </a:p>
          <a:p>
            <a:r>
              <a:rPr lang="zh-CN" altLang="en-US" dirty="0"/>
              <a:t>程序思路：需要怎么判断声音的大小？ 如何点亮小灯？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0C932C-B4E3-457F-15EB-084E35D6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1487191"/>
            <a:ext cx="3966517" cy="20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5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直流电机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0F687-6378-9C95-50A1-A7653EBC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今天我们要做的是有关直流电机的使用</a:t>
            </a:r>
            <a:endParaRPr kumimoji="1" lang="en-US" altLang="zh-CN" dirty="0"/>
          </a:p>
          <a:p>
            <a:r>
              <a:rPr kumimoji="1" lang="en-US" altLang="zh-CN" dirty="0"/>
              <a:t>Arduino</a:t>
            </a:r>
            <a:r>
              <a:rPr kumimoji="1" lang="zh-CN" altLang="en-US" dirty="0"/>
              <a:t>主板可以作为一个接收信息的单元，一般来说是战场上的指挥官，但是想让电机动起来，我们要用到电机驱动模块，它负责接收主板的信息，作为一个执行官让负责让电机动起来</a:t>
            </a:r>
          </a:p>
        </p:txBody>
      </p:sp>
    </p:spTree>
    <p:extLst>
      <p:ext uri="{BB962C8B-B14F-4D97-AF65-F5344CB8AC3E}">
        <p14:creationId xmlns:p14="http://schemas.microsoft.com/office/powerpoint/2010/main" val="4106213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7F40-27FD-5870-D2D2-5E0DCB38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需要准备的东西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945C4-7A20-5A28-6E86-840B703C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Arduino</a:t>
            </a:r>
            <a:r>
              <a:rPr kumimoji="1" lang="zh-CN" altLang="en-US" dirty="0"/>
              <a:t>主板</a:t>
            </a:r>
            <a:endParaRPr kumimoji="1" lang="en-US" altLang="zh-CN" dirty="0"/>
          </a:p>
          <a:p>
            <a:r>
              <a:rPr kumimoji="1" lang="en-US" altLang="zh-CN" dirty="0"/>
              <a:t>USB</a:t>
            </a:r>
            <a:r>
              <a:rPr kumimoji="1" lang="zh-CN" altLang="en-US" dirty="0"/>
              <a:t>数据线</a:t>
            </a:r>
            <a:endParaRPr kumimoji="1" lang="en-US" altLang="zh-CN" dirty="0"/>
          </a:p>
          <a:p>
            <a:r>
              <a:rPr kumimoji="1" lang="zh-CN" altLang="en-US" dirty="0"/>
              <a:t>直流电机</a:t>
            </a:r>
            <a:endParaRPr kumimoji="1" lang="en-US" altLang="zh-CN" dirty="0"/>
          </a:p>
          <a:p>
            <a:r>
              <a:rPr kumimoji="1" lang="zh-CN" altLang="en-US" dirty="0"/>
              <a:t>电机驱动模块</a:t>
            </a:r>
            <a:endParaRPr kumimoji="1" lang="en-US" altLang="zh-CN" dirty="0"/>
          </a:p>
          <a:p>
            <a:r>
              <a:rPr kumimoji="1" lang="zh-CN" altLang="en-US" dirty="0"/>
              <a:t>风扇叶</a:t>
            </a:r>
            <a:endParaRPr kumimoji="1" lang="en-US" altLang="zh-CN" dirty="0"/>
          </a:p>
          <a:p>
            <a:r>
              <a:rPr kumimoji="1" lang="zh-CN" altLang="en-US" dirty="0"/>
              <a:t>一些跳线（一端尖一端方的线）</a:t>
            </a:r>
            <a:endParaRPr kumimoji="1" lang="en-US" altLang="zh-CN" dirty="0"/>
          </a:p>
          <a:p>
            <a:pPr marL="0" indent="0">
              <a:buNone/>
            </a:pPr>
            <a:b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484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EFB84-2FFE-4E09-9891-A77E17A4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接线</a:t>
            </a:r>
          </a:p>
        </p:txBody>
      </p:sp>
      <p:pic>
        <p:nvPicPr>
          <p:cNvPr id="5" name="内容占位符 4" descr="图形用户界面, 图示&#10;&#10;描述已自动生成">
            <a:extLst>
              <a:ext uri="{FF2B5EF4-FFF2-40B4-BE49-F238E27FC236}">
                <a16:creationId xmlns:a16="http://schemas.microsoft.com/office/drawing/2014/main" id="{58B718FB-CC7A-6597-DCDA-C444A479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821" y="1825625"/>
            <a:ext cx="8826357" cy="4351338"/>
          </a:xfrm>
        </p:spPr>
      </p:pic>
    </p:spTree>
    <p:extLst>
      <p:ext uri="{BB962C8B-B14F-4D97-AF65-F5344CB8AC3E}">
        <p14:creationId xmlns:p14="http://schemas.microsoft.com/office/powerpoint/2010/main" val="1297912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99F3E-93FF-76B5-5080-CC087021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实物图</a:t>
            </a:r>
          </a:p>
        </p:txBody>
      </p:sp>
      <p:pic>
        <p:nvPicPr>
          <p:cNvPr id="5" name="内容占位符 4" descr="电子仪器&#10;&#10;中度可信度描述已自动生成">
            <a:extLst>
              <a:ext uri="{FF2B5EF4-FFF2-40B4-BE49-F238E27FC236}">
                <a16:creationId xmlns:a16="http://schemas.microsoft.com/office/drawing/2014/main" id="{74ABEA07-491A-902A-BFE2-72F9990A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290" y="1825625"/>
            <a:ext cx="8289420" cy="4351338"/>
          </a:xfrm>
        </p:spPr>
      </p:pic>
    </p:spTree>
    <p:extLst>
      <p:ext uri="{BB962C8B-B14F-4D97-AF65-F5344CB8AC3E}">
        <p14:creationId xmlns:p14="http://schemas.microsoft.com/office/powerpoint/2010/main" val="3707562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2D595-24C0-0B7D-D871-6A0E446F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Mblock</a:t>
            </a:r>
            <a:r>
              <a:rPr kumimoji="1" lang="zh-CN" altLang="en-US" dirty="0"/>
              <a:t>代码思路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EEF11-10E8-192E-4648-FF326D2A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我们选择使串口</a:t>
            </a:r>
            <a:r>
              <a:rPr kumimoji="1" lang="en-US" altLang="zh-CN" dirty="0"/>
              <a:t>6</a:t>
            </a:r>
            <a:r>
              <a:rPr kumimoji="1" lang="zh-CN" altLang="en-US" dirty="0"/>
              <a:t>输出为高电平</a:t>
            </a:r>
            <a:endParaRPr kumimoji="1" lang="en-US" altLang="zh-CN" dirty="0"/>
          </a:p>
          <a:p>
            <a:r>
              <a:rPr kumimoji="1" lang="zh-CN" altLang="en-US" dirty="0"/>
              <a:t>这样电机驱动模块就会收到开始运动的指令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但是只让电机动一次不够，我们想要的是电机一直在动</a:t>
            </a:r>
            <a:endParaRPr kumimoji="1" lang="en-US" altLang="zh-CN" dirty="0"/>
          </a:p>
          <a:p>
            <a:r>
              <a:rPr kumimoji="1" lang="zh-CN" altLang="en-US" dirty="0"/>
              <a:t>于是我们使用重复执行的指令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6983D66D-6237-F98D-5CDC-F1CEA0A3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1518754"/>
            <a:ext cx="3263900" cy="825500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501ED7B0-0A84-4BAF-6E47-A149ED0C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908529"/>
            <a:ext cx="3568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6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24D40-6F71-598C-8BAE-F11BA96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mblock</a:t>
            </a:r>
            <a:r>
              <a:rPr kumimoji="1" lang="zh-CN" altLang="en-US" dirty="0"/>
              <a:t>代码展示</a:t>
            </a:r>
          </a:p>
        </p:txBody>
      </p:sp>
      <p:pic>
        <p:nvPicPr>
          <p:cNvPr id="5" name="内容占位符 4" descr="图形用户界面, 文本&#10;&#10;描述已自动生成">
            <a:extLst>
              <a:ext uri="{FF2B5EF4-FFF2-40B4-BE49-F238E27FC236}">
                <a16:creationId xmlns:a16="http://schemas.microsoft.com/office/drawing/2014/main" id="{F34C7C50-824B-642D-E544-3DE29C4B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498" y="1825625"/>
            <a:ext cx="6693004" cy="4351338"/>
          </a:xfrm>
        </p:spPr>
      </p:pic>
    </p:spTree>
    <p:extLst>
      <p:ext uri="{BB962C8B-B14F-4D97-AF65-F5344CB8AC3E}">
        <p14:creationId xmlns:p14="http://schemas.microsoft.com/office/powerpoint/2010/main" val="3616290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文本, 信件&#10;&#10;描述已自动生成">
            <a:extLst>
              <a:ext uri="{FF2B5EF4-FFF2-40B4-BE49-F238E27FC236}">
                <a16:creationId xmlns:a16="http://schemas.microsoft.com/office/drawing/2014/main" id="{30B6CF3B-DEB8-7CDF-2A61-0FE4EEE60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53" y="1704178"/>
            <a:ext cx="3429000" cy="2235200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B936B291-721D-5448-56E3-CDF7DD54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214" y="1704178"/>
            <a:ext cx="5207000" cy="2336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F2532F-B809-3D18-1B7E-BB76A17676A3}"/>
              </a:ext>
            </a:extLst>
          </p:cNvPr>
          <p:cNvSpPr txBox="1"/>
          <p:nvPr/>
        </p:nvSpPr>
        <p:spPr>
          <a:xfrm>
            <a:off x="4737253" y="1334846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点击上传到</a:t>
            </a:r>
            <a:r>
              <a:rPr kumimoji="1" lang="en-US" altLang="zh-CN" dirty="0" err="1"/>
              <a:t>arduino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5CA9B4-9808-9155-9B5E-11297A828456}"/>
              </a:ext>
            </a:extLst>
          </p:cNvPr>
          <p:cNvSpPr txBox="1"/>
          <p:nvPr/>
        </p:nvSpPr>
        <p:spPr>
          <a:xfrm>
            <a:off x="693470" y="115018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编辑中更改为</a:t>
            </a:r>
            <a:r>
              <a:rPr kumimoji="1" lang="en-US" altLang="zh-CN" dirty="0" err="1"/>
              <a:t>arduino</a:t>
            </a:r>
            <a:r>
              <a:rPr kumimoji="1" lang="zh-CN" altLang="en-US" dirty="0"/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420705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B5AC09D-6393-779D-6907-2B20DCC27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27" y="264015"/>
            <a:ext cx="3483584" cy="527816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F137EE6A-40FB-7AD7-E8B9-D9751C668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54" y="176860"/>
            <a:ext cx="608425" cy="648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3D6C3-17BB-2337-2CC4-BB6AAD7E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1" y="123363"/>
            <a:ext cx="3200847" cy="6611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BED40B-1E1F-0987-B56C-6C445ABC2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61" y="983226"/>
            <a:ext cx="2177717" cy="5874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AFA43-5959-49DB-7E01-35DB10F87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775" y="983226"/>
            <a:ext cx="1985225" cy="5874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DBDB90-FC67-AD43-B916-850D9FC813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133" y="0"/>
            <a:ext cx="2327211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EF6A79-F421-C831-111A-27AB7D0C1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6485" y="1101213"/>
            <a:ext cx="2374755" cy="53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62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振动传感器模块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2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Arduino UNO R3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主板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USB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数据线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面包板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震动传感器模块*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RGB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贴片模块*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有源蜂鸣器*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1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若干跳线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3" name="图片 2" descr="图片包含 图表&#10;&#10;描述已自动生成">
            <a:extLst>
              <a:ext uri="{FF2B5EF4-FFF2-40B4-BE49-F238E27FC236}">
                <a16:creationId xmlns:a16="http://schemas.microsoft.com/office/drawing/2014/main" id="{7E291FBD-782C-E50F-0A1C-C82E64F0A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26" y="1607727"/>
            <a:ext cx="3364535" cy="2522415"/>
          </a:xfrm>
          <a:prstGeom prst="rect">
            <a:avLst/>
          </a:prstGeom>
        </p:spPr>
      </p:pic>
      <p:pic>
        <p:nvPicPr>
          <p:cNvPr id="5" name="图片 4" descr="电子零件&#10;&#10;中度可信度描述已自动生成">
            <a:extLst>
              <a:ext uri="{FF2B5EF4-FFF2-40B4-BE49-F238E27FC236}">
                <a16:creationId xmlns:a16="http://schemas.microsoft.com/office/drawing/2014/main" id="{1DBEBDE9-0B18-F734-AA45-C1BF8A376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07" y="4216025"/>
            <a:ext cx="4743833" cy="3333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269096-AFD7-FC4D-2889-B67DF40099D9}"/>
              </a:ext>
            </a:extLst>
          </p:cNvPr>
          <p:cNvSpPr txBox="1"/>
          <p:nvPr/>
        </p:nvSpPr>
        <p:spPr>
          <a:xfrm>
            <a:off x="9851245" y="1283139"/>
            <a:ext cx="19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面包板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841B15-797D-682B-4239-2D4AFC8B9FD8}"/>
              </a:ext>
            </a:extLst>
          </p:cNvPr>
          <p:cNvSpPr txBox="1"/>
          <p:nvPr/>
        </p:nvSpPr>
        <p:spPr>
          <a:xfrm>
            <a:off x="8524172" y="4694738"/>
            <a:ext cx="93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有源蜂鸣器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CD9B02-BC52-28F0-8E14-899B67F034C4}"/>
              </a:ext>
            </a:extLst>
          </p:cNvPr>
          <p:cNvSpPr txBox="1"/>
          <p:nvPr/>
        </p:nvSpPr>
        <p:spPr>
          <a:xfrm>
            <a:off x="9538206" y="4216025"/>
            <a:ext cx="65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贴片模块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79F051-9E49-6219-0678-586DE9D24CD4}"/>
              </a:ext>
            </a:extLst>
          </p:cNvPr>
          <p:cNvSpPr txBox="1"/>
          <p:nvPr/>
        </p:nvSpPr>
        <p:spPr>
          <a:xfrm>
            <a:off x="10273192" y="4694738"/>
            <a:ext cx="191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振动传感器模块</a:t>
            </a:r>
          </a:p>
        </p:txBody>
      </p:sp>
    </p:spTree>
    <p:extLst>
      <p:ext uri="{BB962C8B-B14F-4D97-AF65-F5344CB8AC3E}">
        <p14:creationId xmlns:p14="http://schemas.microsoft.com/office/powerpoint/2010/main" val="82419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584525" y="636841"/>
            <a:ext cx="112965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三、实验原理 </a:t>
            </a:r>
            <a:endParaRPr kumimoji="0" lang="en-GB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sz="60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利用震动开关的工作特性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当在电路板在静止状态时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震动开关处于关断状态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当有 外力触碰到了电路板致使其弹簧震动导致弹簧和导线接触从而导通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此时触发报警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,LED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亮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蜂鸣器响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;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当震动开关恢复 到静止状态时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,LED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熄灭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,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t>蜂鸣器不响。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156082">
                  <a:lumMod val="60000"/>
                  <a:lumOff val="4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548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的屏幕&#10;&#10;描述已自动生成">
            <a:extLst>
              <a:ext uri="{FF2B5EF4-FFF2-40B4-BE49-F238E27FC236}">
                <a16:creationId xmlns:a16="http://schemas.microsoft.com/office/drawing/2014/main" id="{703603FD-A033-F7B0-AB3E-6D0C7342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3" y="914299"/>
            <a:ext cx="6677659" cy="4774526"/>
          </a:xfrm>
          <a:prstGeom prst="rect">
            <a:avLst/>
          </a:prstGeom>
        </p:spPr>
      </p:pic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4D3E596F-6EE2-59DD-C82A-4AF8029EA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232" y="914299"/>
            <a:ext cx="5707117" cy="39648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61C3B0A-DC12-0409-797D-401C46640520}"/>
              </a:ext>
            </a:extLst>
          </p:cNvPr>
          <p:cNvSpPr txBox="1"/>
          <p:nvPr/>
        </p:nvSpPr>
        <p:spPr>
          <a:xfrm>
            <a:off x="8815933" y="544967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RGB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模块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E3B1C4-7CB0-DA38-DDA0-F724F8839B9A}"/>
              </a:ext>
            </a:extLst>
          </p:cNvPr>
          <p:cNvSpPr txBox="1"/>
          <p:nvPr/>
        </p:nvSpPr>
        <p:spPr>
          <a:xfrm>
            <a:off x="10847157" y="1228507"/>
            <a:ext cx="134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有源蜂鸣器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758646-CA01-BB83-AE19-8D8369B59FC9}"/>
              </a:ext>
            </a:extLst>
          </p:cNvPr>
          <p:cNvSpPr txBox="1"/>
          <p:nvPr/>
        </p:nvSpPr>
        <p:spPr>
          <a:xfrm>
            <a:off x="10239884" y="3168989"/>
            <a:ext cx="178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振动传感器模块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EEA2D-2B61-D9AB-A9E1-03A82246B918}"/>
              </a:ext>
            </a:extLst>
          </p:cNvPr>
          <p:cNvSpPr txBox="1"/>
          <p:nvPr/>
        </p:nvSpPr>
        <p:spPr>
          <a:xfrm>
            <a:off x="7468763" y="5688825"/>
            <a:ext cx="337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面包板</a:t>
            </a:r>
          </a:p>
        </p:txBody>
      </p:sp>
    </p:spTree>
    <p:extLst>
      <p:ext uri="{BB962C8B-B14F-4D97-AF65-F5344CB8AC3E}">
        <p14:creationId xmlns:p14="http://schemas.microsoft.com/office/powerpoint/2010/main" val="3297313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文本&#10;&#10;中度可信度描述已自动生成">
            <a:extLst>
              <a:ext uri="{FF2B5EF4-FFF2-40B4-BE49-F238E27FC236}">
                <a16:creationId xmlns:a16="http://schemas.microsoft.com/office/drawing/2014/main" id="{99D468C9-417C-92D6-F28B-DB8AD191B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0" y="173558"/>
            <a:ext cx="6865163" cy="4357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835182-D5D6-E11C-F403-6AEB478BB8B7}"/>
              </a:ext>
            </a:extLst>
          </p:cNvPr>
          <p:cNvSpPr txBox="1"/>
          <p:nvPr/>
        </p:nvSpPr>
        <p:spPr>
          <a:xfrm>
            <a:off x="7245399" y="858558"/>
            <a:ext cx="42648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一二三步原理同温度传感器的步骤</a:t>
            </a:r>
          </a:p>
        </p:txBody>
      </p:sp>
    </p:spTree>
    <p:extLst>
      <p:ext uri="{BB962C8B-B14F-4D97-AF65-F5344CB8AC3E}">
        <p14:creationId xmlns:p14="http://schemas.microsoft.com/office/powerpoint/2010/main" val="2816474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红外循迹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TM32智能小车------TCRT5000循迹_tcrt5000说明-CSDN博客">
            <a:extLst>
              <a:ext uri="{FF2B5EF4-FFF2-40B4-BE49-F238E27FC236}">
                <a16:creationId xmlns:a16="http://schemas.microsoft.com/office/drawing/2014/main" id="{9F92E509-3A1F-B599-4522-1CCE847D3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 bwMode="auto">
          <a:xfrm>
            <a:off x="8091949" y="1565863"/>
            <a:ext cx="3684568" cy="205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红外循迹模块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有源蜂鸣器模块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RGB </a:t>
            </a:r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贴片模块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1038" name="Picture 14" descr="HS-F07A/B 有源蜂鸣器">
            <a:extLst>
              <a:ext uri="{FF2B5EF4-FFF2-40B4-BE49-F238E27FC236}">
                <a16:creationId xmlns:a16="http://schemas.microsoft.com/office/drawing/2014/main" id="{43543392-E4DA-899C-7226-F9743735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74" y="36193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19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当红外循迹模块检测到黑线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LED </a:t>
            </a: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</a:t>
            </a:r>
            <a:endParaRPr lang="en-US" altLang="zh-CN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 响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462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F85F92-49B7-2F2D-2504-963E065B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24" y="875693"/>
            <a:ext cx="7904645" cy="584527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F552C-3182-A5A4-AFC1-20BB3C3BE8F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530039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红外循迹模块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DO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VCC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9668387" y="3751167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红外循迹模块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6B5F2E-B0A0-B60F-FE29-9546021B7EE6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314972"/>
          <a:ext cx="39361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RGB</a:t>
                      </a:r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灯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（－）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0084AF-F573-D97F-E5A2-5C0368D4D971}"/>
              </a:ext>
            </a:extLst>
          </p:cNvPr>
          <p:cNvSpPr txBox="1"/>
          <p:nvPr/>
        </p:nvSpPr>
        <p:spPr>
          <a:xfrm>
            <a:off x="10789265" y="2013399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蜂呜器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2B95-CE20-367D-ED61-F0D0D7AB2853}"/>
              </a:ext>
            </a:extLst>
          </p:cNvPr>
          <p:cNvSpPr txBox="1"/>
          <p:nvPr/>
        </p:nvSpPr>
        <p:spPr>
          <a:xfrm>
            <a:off x="10156723" y="1168496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灯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3805426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蜂鸣器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72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2596D-CDB4-59E7-8DDF-0DFA2589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B1B0-1DE7-F44B-EE78-920888CB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Hello Arduino</a:t>
            </a:r>
            <a:r>
              <a:rPr lang="zh-TW" altLang="en-US" sz="4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！</a:t>
            </a:r>
            <a:endParaRPr lang="en-GB" dirty="0">
              <a:latin typeface="Gobold Bold" panose="02000500000000000000" pitchFamily="2" charset="0"/>
            </a:endParaRPr>
          </a:p>
        </p:txBody>
      </p:sp>
      <p:pic>
        <p:nvPicPr>
          <p:cNvPr id="4" name="图片 3" descr="/data/temp/597b376e-ff00-11ee-a6d3-666afa3a24bb.jpg597b376e-ff00-11ee-a6d3-666afa3a24bb">
            <a:extLst>
              <a:ext uri="{FF2B5EF4-FFF2-40B4-BE49-F238E27FC236}">
                <a16:creationId xmlns:a16="http://schemas.microsoft.com/office/drawing/2014/main" id="{8442D5F8-F3FC-0749-0CC3-1AD37771C74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242607" y="1852020"/>
            <a:ext cx="4818114" cy="358657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2160">
                <a:moveTo>
                  <a:pt x="0" y="0"/>
                </a:moveTo>
                <a:lnTo>
                  <a:pt x="4320" y="0"/>
                </a:lnTo>
                <a:lnTo>
                  <a:pt x="4320" y="2160"/>
                </a:lnTo>
                <a:lnTo>
                  <a:pt x="0" y="216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</a:t>
            </a:fld>
            <a:endParaRPr lang="en-GB" dirty="0"/>
          </a:p>
        </p:txBody>
      </p:sp>
      <p:pic>
        <p:nvPicPr>
          <p:cNvPr id="10242" name="Picture 2" descr="Arduino Uno Rev3 — Arduino Official Store">
            <a:extLst>
              <a:ext uri="{FF2B5EF4-FFF2-40B4-BE49-F238E27FC236}">
                <a16:creationId xmlns:a16="http://schemas.microsoft.com/office/drawing/2014/main" id="{EC718A94-9086-F666-2636-D917C001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83" y="2473902"/>
            <a:ext cx="3456709" cy="25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4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超声波测距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53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超声波模块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087DB08-D06C-7089-8BC8-8AD09A5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54F545E-D48A-7236-198F-E0095D2C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61</a:t>
            </a:fld>
            <a:endParaRPr lang="en-GB" dirty="0"/>
          </a:p>
        </p:txBody>
      </p:sp>
      <p:pic>
        <p:nvPicPr>
          <p:cNvPr id="1026" name="Picture 2" descr="51单片机----超声波模块51单片机程序_超声波单片机-CSDN博客">
            <a:extLst>
              <a:ext uri="{FF2B5EF4-FFF2-40B4-BE49-F238E27FC236}">
                <a16:creationId xmlns:a16="http://schemas.microsoft.com/office/drawing/2014/main" id="{D1C8F73A-4AE9-DF08-0C73-5A0277FA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61" y="1612490"/>
            <a:ext cx="4184760" cy="27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超声雷达系统设计_超声波探头驱动电路设计-CSDN博客">
            <a:extLst>
              <a:ext uri="{FF2B5EF4-FFF2-40B4-BE49-F238E27FC236}">
                <a16:creationId xmlns:a16="http://schemas.microsoft.com/office/drawing/2014/main" id="{BCFA8C22-735C-323D-52F5-C03CFCCE1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59" y="3884859"/>
            <a:ext cx="5319282" cy="272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53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超声波遇到障碍物</a:t>
            </a:r>
            <a:endParaRPr lang="en-GB" altLang="zh-CN" sz="4000" b="1" i="0" u="none" strike="noStrike" baseline="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取得</a:t>
            </a: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障碍物的距离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BFF421-2283-1353-5727-73E4DD3A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29F0E86D-710D-0246-8216-68DC7794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315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E481D9-AC24-D220-6790-89C4C30C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0" y="1507104"/>
            <a:ext cx="5318388" cy="4830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10284542" y="1817509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超声波</a:t>
            </a:r>
            <a:r>
              <a:rPr lang="zh-TW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模块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002175"/>
          <a:ext cx="39361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1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超声波</a:t>
                      </a:r>
                      <a:r>
                        <a:rPr lang="zh-TW" altLang="en-US" sz="1800" b="1" i="0" u="none" strike="noStrike" kern="12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模块</a:t>
                      </a:r>
                      <a:endParaRPr lang="en-GB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VCC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Trig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Echo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993306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4F5429E1-3444-37FD-3866-E580A5BAD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DD270CC-4570-CF67-B2DB-AD919E23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078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A163B-A094-892A-44BE-579BA6CD3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06" y="1235323"/>
            <a:ext cx="6296904" cy="4525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DCA57-66B6-4AFE-E393-ED9A4868C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607" y="4081076"/>
            <a:ext cx="1762371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6B960-EBC6-6B52-A726-B5350D6A2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562" y="4233498"/>
            <a:ext cx="2972215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28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3A1229-9BEB-DC86-1417-BFDCC3B0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F56F2A9-94AD-9F05-3C53-ED03439A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C3284-F2D5-0488-F601-F6A4167C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9" y="1295102"/>
            <a:ext cx="638264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37D-B728-6059-7A5F-CCF216D9D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08046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  <a:cs typeface="+mn-cs"/>
              </a:rPr>
              <a:t>红外避障</a:t>
            </a:r>
            <a:endParaRPr lang="en-GB" sz="54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9318C8-99E5-D7D0-FB66-CB5D0CF6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9674" y="1075710"/>
            <a:ext cx="3372651" cy="26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0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320CE9-5756-0185-255D-EA72392D9E0F}"/>
              </a:ext>
            </a:extLst>
          </p:cNvPr>
          <p:cNvSpPr txBox="1"/>
          <p:nvPr/>
        </p:nvSpPr>
        <p:spPr>
          <a:xfrm>
            <a:off x="1022555" y="797510"/>
            <a:ext cx="8239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Arduino UNO R3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主板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USB 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数据线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面包板</a:t>
            </a:r>
            <a:endParaRPr lang="en-GB" altLang="zh-TW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红外避障模块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有源蜂鸣器模块</a:t>
            </a:r>
            <a:r>
              <a:rPr lang="zh-CN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CN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RGB </a:t>
            </a:r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贴片模块</a:t>
            </a: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*</a:t>
            </a:r>
            <a:r>
              <a:rPr lang="en-US" altLang="zh-TW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1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rgbClr val="156082">
                    <a:lumMod val="60000"/>
                    <a:lumOff val="40000"/>
                  </a:srgbClr>
                </a:solidFill>
                <a:latin typeface="HGGTZH Bold" panose="02000500000000000000" pitchFamily="2" charset="-122"/>
                <a:ea typeface="HGGTZH Bold" panose="02000500000000000000" pitchFamily="2" charset="-122"/>
              </a:rPr>
              <a:t>跳线</a:t>
            </a:r>
            <a:endParaRPr lang="en-GB" sz="4800" dirty="0">
              <a:solidFill>
                <a:srgbClr val="156082">
                  <a:lumMod val="60000"/>
                  <a:lumOff val="40000"/>
                </a:srgbClr>
              </a:solidFill>
              <a:latin typeface="HGGTZH Bold" panose="02000500000000000000" pitchFamily="2" charset="-122"/>
              <a:ea typeface="HGGTZH Bold" panose="02000500000000000000" pitchFamily="2" charset="-122"/>
            </a:endParaRPr>
          </a:p>
        </p:txBody>
      </p:sp>
      <p:pic>
        <p:nvPicPr>
          <p:cNvPr id="1034" name="Picture 10" descr="Arduino红外避障模块_红外传感器避障模块程序-CSDN博客">
            <a:extLst>
              <a:ext uri="{FF2B5EF4-FFF2-40B4-BE49-F238E27FC236}">
                <a16:creationId xmlns:a16="http://schemas.microsoft.com/office/drawing/2014/main" id="{6CB4DF34-F067-C25C-F528-B494CA5B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42" y="1956619"/>
            <a:ext cx="4035051" cy="347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087DB08-D06C-7089-8BC8-8AD09A55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54F545E-D48A-7236-198F-E0095D2C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60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B4E2E-0EC5-6A07-2A50-161AECC70F77}"/>
              </a:ext>
            </a:extLst>
          </p:cNvPr>
          <p:cNvSpPr txBox="1"/>
          <p:nvPr/>
        </p:nvSpPr>
        <p:spPr>
          <a:xfrm>
            <a:off x="1130711" y="2459504"/>
            <a:ext cx="80526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当红外避障模块检测到障碍物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LED </a:t>
            </a: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亮</a:t>
            </a:r>
            <a:endParaRPr lang="en-US" altLang="zh-CN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 响</a:t>
            </a:r>
            <a:endParaRPr lang="en-GB" sz="4000" dirty="0">
              <a:solidFill>
                <a:schemeClr val="accent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BFF421-2283-1353-5727-73E4DD3A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29F0E86D-710D-0246-8216-68DC7794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611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636D1-AE89-284F-7DC4-FEB3E53A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01" y="907973"/>
            <a:ext cx="8426977" cy="56003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F552C-3182-A5A4-AFC1-20BB3C3BE8F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3708160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红外避障模块</a:t>
                      </a:r>
                      <a:endParaRPr lang="en-GB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VCC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E9435C-12D6-3FC0-4CA8-4FBABFCD1F78}"/>
              </a:ext>
            </a:extLst>
          </p:cNvPr>
          <p:cNvSpPr txBox="1"/>
          <p:nvPr/>
        </p:nvSpPr>
        <p:spPr>
          <a:xfrm>
            <a:off x="9963356" y="3613666"/>
            <a:ext cx="19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0" i="0" u="none" strike="noStrike" kern="1200" baseline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红外避障模块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6B5F2E-B0A0-B60F-FE29-9546021B7EE6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511721"/>
          <a:ext cx="39361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RGB</a:t>
                      </a:r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灯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（－）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0084AF-F573-D97F-E5A2-5C0368D4D971}"/>
              </a:ext>
            </a:extLst>
          </p:cNvPr>
          <p:cNvSpPr txBox="1"/>
          <p:nvPr/>
        </p:nvSpPr>
        <p:spPr>
          <a:xfrm>
            <a:off x="10789265" y="2013399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蜂呜器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82B95-CE20-367D-ED61-F0D0D7AB2853}"/>
              </a:ext>
            </a:extLst>
          </p:cNvPr>
          <p:cNvSpPr txBox="1"/>
          <p:nvPr/>
        </p:nvSpPr>
        <p:spPr>
          <a:xfrm>
            <a:off x="10156723" y="1168496"/>
            <a:ext cx="126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灯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9E8A8-4C2F-0843-0986-21AA1BBCA980}"/>
              </a:ext>
            </a:extLst>
          </p:cNvPr>
          <p:cNvGraphicFramePr>
            <a:graphicFrameLocks noGrp="1"/>
          </p:cNvGraphicFramePr>
          <p:nvPr/>
        </p:nvGraphicFramePr>
        <p:xfrm>
          <a:off x="616155" y="2002175"/>
          <a:ext cx="39361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091">
                  <a:extLst>
                    <a:ext uri="{9D8B030D-6E8A-4147-A177-3AD203B41FA5}">
                      <a16:colId xmlns:a16="http://schemas.microsoft.com/office/drawing/2014/main" val="764177983"/>
                    </a:ext>
                  </a:extLst>
                </a:gridCol>
                <a:gridCol w="1968091">
                  <a:extLst>
                    <a:ext uri="{9D8B030D-6E8A-4147-A177-3AD203B41FA5}">
                      <a16:colId xmlns:a16="http://schemas.microsoft.com/office/drawing/2014/main" val="2879523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Arduino UNO</a:t>
                      </a:r>
                      <a:endParaRPr lang="zh-TW" altLang="en-US" sz="1800" b="0" i="0" u="none" strike="noStrike" kern="1200" baseline="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蜂鸣器</a:t>
                      </a:r>
                      <a:endParaRPr lang="en-GB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</a:t>
                      </a:r>
                      <a:endParaRPr lang="en-GB" sz="1800" b="0" i="0" u="none" strike="noStrike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40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GND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6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en-GB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57767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4F5429E1-3444-37FD-3866-E580A5BAD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DD270CC-4570-CF67-B2DB-AD919E23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15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B4E11F5-EF13-4A79-0F31-37631D0C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EEF35-7C78-961B-6BCF-50CCAB9B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D41D3-1015-1CAC-F865-4ACCC531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84" y="0"/>
            <a:ext cx="6849431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9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2596D-CDB4-59E7-8DDF-0DFA2589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EEFBC99-B269-EAD0-20B8-5F9624D81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A47491B8-76DA-8A6F-33C8-84C9EC57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367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44C2F3-2FCF-4020-D217-E033BC3FEFD1}"/>
              </a:ext>
            </a:extLst>
          </p:cNvPr>
          <p:cNvSpPr txBox="1"/>
          <p:nvPr/>
        </p:nvSpPr>
        <p:spPr>
          <a:xfrm>
            <a:off x="718088" y="1146875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最终挑战项目：交通灯的控制</a:t>
            </a:r>
            <a:endParaRPr lang="en-US" altLang="zh-CN" dirty="0"/>
          </a:p>
          <a:p>
            <a:r>
              <a:rPr lang="zh-CN" altLang="en-US" dirty="0"/>
              <a:t>程序目标：红黄绿灯轮流亮起，但在红灯时如果检测到有车辆驶来（红外避障模块）会变为绿灯，绿灯时有</a:t>
            </a:r>
            <a:endParaRPr lang="en-US" altLang="zh-CN" dirty="0"/>
          </a:p>
          <a:p>
            <a:r>
              <a:rPr lang="zh-CN" altLang="en-US" dirty="0"/>
              <a:t>行人按动按键变为红灯。在灯切换时为了防止交通事故的发生，需要闪烁三次并切换黄灯后切换灯的颜色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1E0BDE-B650-8EDF-8C00-441AAA61E9E4}"/>
              </a:ext>
            </a:extLst>
          </p:cNvPr>
          <p:cNvSpPr txBox="1"/>
          <p:nvPr/>
        </p:nvSpPr>
        <p:spPr>
          <a:xfrm>
            <a:off x="718088" y="2645044"/>
            <a:ext cx="376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按键模块 ：按下为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红外避障模块：有车辆来为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27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971BCE4-BD1B-C296-555A-2ADD9CB9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14BE8CF7-3F80-E947-59E6-F3999D7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E19E7-89C2-7B4F-B003-140E5574E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206" y="604443"/>
            <a:ext cx="6001588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6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0200D9-83B8-1909-D41A-F1C10B8A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8740" y="716530"/>
            <a:ext cx="10255060" cy="54249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1BCE4-BD1B-C296-555A-2ADD9CB9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122" y="203793"/>
            <a:ext cx="832540" cy="648262"/>
          </a:xfrm>
          <a:prstGeom prst="rect">
            <a:avLst/>
          </a:prstGeom>
        </p:spPr>
      </p:pic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14BE8CF7-3F80-E947-59E6-F3999D7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345361"/>
            <a:ext cx="591817" cy="365125"/>
          </a:xfrm>
        </p:spPr>
        <p:txBody>
          <a:bodyPr/>
          <a:lstStyle/>
          <a:p>
            <a:fld id="{018D31D4-9632-4B76-9041-AB6E3211068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85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381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76_1*d*1"/>
  <p:tag name="KSO_WM_TEMPLATE_CATEGORY" val="diagram"/>
  <p:tag name="KSO_WM_TEMPLATE_INDEX" val="2021207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0977ddcfab942c1a8f957812c87e95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35fd9b56673148af8bc0933fa5977402"/>
  <p:tag name="KSO_WM_UNIT_PLACING_PICTURE" val="35fd9b56673148af8bc0933fa5977402"/>
  <p:tag name="KSO_WM_UNIT_SUPPORT_UNIT_TYPE" val="[&quot;d&quot;,&quot;α&quot;,&quot;β&quot;]"/>
  <p:tag name="KSO_WM_TEMPLATE_ASSEMBLE_XID" val="639af9840c9383becde695b2"/>
  <p:tag name="KSO_WM_TEMPLATE_ASSEMBLE_GROUPID" val="639af9840c9383becde695b2"/>
  <p:tag name="WM_BEAUTIFY_ZORDER_FLAG_TAG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Widescreen</PresentationFormat>
  <Paragraphs>231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等线</vt:lpstr>
      <vt:lpstr>HGGTZH Bold</vt:lpstr>
      <vt:lpstr>Microsoft YaHei</vt:lpstr>
      <vt:lpstr>SimSun</vt:lpstr>
      <vt:lpstr>Aptos</vt:lpstr>
      <vt:lpstr>Aptos Display</vt:lpstr>
      <vt:lpstr>Arial</vt:lpstr>
      <vt:lpstr>Gobold Bold</vt:lpstr>
      <vt:lpstr>Wingdings</vt:lpstr>
      <vt:lpstr>Office Theme</vt:lpstr>
      <vt:lpstr>1_Office Theme</vt:lpstr>
      <vt:lpstr> Hello Arduino！</vt:lpstr>
      <vt:lpstr>PowerPoint Presentation</vt:lpstr>
      <vt:lpstr>Hello Arduino！</vt:lpstr>
      <vt:lpstr>PowerPoint Presentation</vt:lpstr>
      <vt:lpstr>PowerPoint Presentation</vt:lpstr>
      <vt:lpstr>Hello Arduino！</vt:lpstr>
      <vt:lpstr>PowerPoint Presentation</vt:lpstr>
      <vt:lpstr>PowerPoint Presentation</vt:lpstr>
      <vt:lpstr>PowerPoint Presentation</vt:lpstr>
      <vt:lpstr>确认串口</vt:lpstr>
      <vt:lpstr>上传到Arduino</vt:lpstr>
      <vt:lpstr>开启Arduino</vt:lpstr>
      <vt:lpstr>PowerPoint Presentation</vt:lpstr>
      <vt:lpstr>PowerPoint Presentation</vt:lpstr>
      <vt:lpstr>面包板</vt:lpstr>
      <vt:lpstr>面包板</vt:lpstr>
      <vt:lpstr>面包板</vt:lpstr>
      <vt:lpstr>面包板</vt:lpstr>
      <vt:lpstr>小灯泡模块</vt:lpstr>
      <vt:lpstr>准备物品</vt:lpstr>
      <vt:lpstr>原理示意图</vt:lpstr>
      <vt:lpstr>如图所示连接</vt:lpstr>
      <vt:lpstr>实物图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二极管</vt:lpstr>
      <vt:lpstr>PowerPoint Presentation</vt:lpstr>
      <vt:lpstr>PowerPoint Presentation</vt:lpstr>
      <vt:lpstr>温度传感器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麦克风模块</vt:lpstr>
      <vt:lpstr>PowerPoint Presentation</vt:lpstr>
      <vt:lpstr>PowerPoint Presentation</vt:lpstr>
      <vt:lpstr>直流电机</vt:lpstr>
      <vt:lpstr>PowerPoint Presentation</vt:lpstr>
      <vt:lpstr>需要准备的东西</vt:lpstr>
      <vt:lpstr>接线</vt:lpstr>
      <vt:lpstr>实物图</vt:lpstr>
      <vt:lpstr>Mblock代码思路</vt:lpstr>
      <vt:lpstr>mblock代码展示</vt:lpstr>
      <vt:lpstr>PowerPoint Presentation</vt:lpstr>
      <vt:lpstr>振动传感器模块</vt:lpstr>
      <vt:lpstr>PowerPoint Presentation</vt:lpstr>
      <vt:lpstr>PowerPoint Presentation</vt:lpstr>
      <vt:lpstr>PowerPoint Presentation</vt:lpstr>
      <vt:lpstr>PowerPoint Presentation</vt:lpstr>
      <vt:lpstr>红外循迹</vt:lpstr>
      <vt:lpstr>PowerPoint Presentation</vt:lpstr>
      <vt:lpstr>PowerPoint Presentation</vt:lpstr>
      <vt:lpstr>PowerPoint Presentation</vt:lpstr>
      <vt:lpstr>PowerPoint Presentation</vt:lpstr>
      <vt:lpstr>超声波测距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红外避障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 Man CHOI</dc:creator>
  <cp:lastModifiedBy>Ka Man CHOI</cp:lastModifiedBy>
  <cp:revision>6</cp:revision>
  <dcterms:created xsi:type="dcterms:W3CDTF">2024-07-15T11:06:56Z</dcterms:created>
  <dcterms:modified xsi:type="dcterms:W3CDTF">2024-07-16T00:23:13Z</dcterms:modified>
</cp:coreProperties>
</file>